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88" r:id="rId2"/>
    <p:sldMasterId id="2147483692" r:id="rId3"/>
  </p:sldMasterIdLst>
  <p:notesMasterIdLst>
    <p:notesMasterId r:id="rId8"/>
  </p:notesMasterIdLst>
  <p:handoutMasterIdLst>
    <p:handoutMasterId r:id="rId9"/>
  </p:handoutMasterIdLst>
  <p:sldIdLst>
    <p:sldId id="345" r:id="rId4"/>
    <p:sldId id="368" r:id="rId5"/>
    <p:sldId id="354" r:id="rId6"/>
    <p:sldId id="369" r:id="rId7"/>
  </p:sldIdLst>
  <p:sldSz cx="12192000" cy="6858000"/>
  <p:notesSz cx="6810375" cy="99425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 VERHOEVEN" initials="RV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022"/>
    <a:srgbClr val="DF6421"/>
    <a:srgbClr val="4A7EBB"/>
    <a:srgbClr val="081C21"/>
    <a:srgbClr val="0F0E0E"/>
    <a:srgbClr val="207F48"/>
    <a:srgbClr val="328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0728" autoAdjust="0"/>
  </p:normalViewPr>
  <p:slideViewPr>
    <p:cSldViewPr snapToGrid="0" snapToObjects="1">
      <p:cViewPr varScale="1">
        <p:scale>
          <a:sx n="106" d="100"/>
          <a:sy n="106" d="100"/>
        </p:scale>
        <p:origin x="80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1992" y="-72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7126"/>
          </a:xfrm>
          <a:prstGeom prst="rect">
            <a:avLst/>
          </a:prstGeom>
        </p:spPr>
        <p:txBody>
          <a:bodyPr vert="horz" lIns="95705" tIns="47852" rIns="95705" bIns="47852" rtlCol="0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7637" y="0"/>
            <a:ext cx="2951162" cy="497126"/>
          </a:xfrm>
          <a:prstGeom prst="rect">
            <a:avLst/>
          </a:prstGeom>
        </p:spPr>
        <p:txBody>
          <a:bodyPr vert="horz" lIns="95705" tIns="47852" rIns="95705" bIns="47852" rtlCol="0"/>
          <a:lstStyle>
            <a:lvl1pPr algn="r">
              <a:defRPr sz="1300"/>
            </a:lvl1pPr>
          </a:lstStyle>
          <a:p>
            <a:fld id="{037942BC-A180-4549-A93A-346C5238EFD6}" type="datetimeFigureOut">
              <a:rPr lang="nl-NL" smtClean="0"/>
              <a:t>14-1-2021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9443662"/>
            <a:ext cx="2951162" cy="497126"/>
          </a:xfrm>
          <a:prstGeom prst="rect">
            <a:avLst/>
          </a:prstGeom>
        </p:spPr>
        <p:txBody>
          <a:bodyPr vert="horz" lIns="95705" tIns="47852" rIns="95705" bIns="47852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7637" y="9443662"/>
            <a:ext cx="2951162" cy="497126"/>
          </a:xfrm>
          <a:prstGeom prst="rect">
            <a:avLst/>
          </a:prstGeom>
        </p:spPr>
        <p:txBody>
          <a:bodyPr vert="horz" lIns="95705" tIns="47852" rIns="95705" bIns="47852" rtlCol="0" anchor="b"/>
          <a:lstStyle>
            <a:lvl1pPr algn="r">
              <a:defRPr sz="1300"/>
            </a:lvl1pPr>
          </a:lstStyle>
          <a:p>
            <a:fld id="{7F4A45CC-AAB9-490B-A15C-474422D6D239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909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7126"/>
          </a:xfrm>
          <a:prstGeom prst="rect">
            <a:avLst/>
          </a:prstGeom>
        </p:spPr>
        <p:txBody>
          <a:bodyPr vert="horz" lIns="95705" tIns="47852" rIns="95705" bIns="47852" rtlCol="0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2" cy="497126"/>
          </a:xfrm>
          <a:prstGeom prst="rect">
            <a:avLst/>
          </a:prstGeom>
        </p:spPr>
        <p:txBody>
          <a:bodyPr vert="horz" lIns="95705" tIns="47852" rIns="95705" bIns="47852" rtlCol="0"/>
          <a:lstStyle>
            <a:lvl1pPr algn="r">
              <a:defRPr sz="1300"/>
            </a:lvl1pPr>
          </a:lstStyle>
          <a:p>
            <a:fld id="{1F45ABFA-9949-48E6-BE40-43EF4B727A57}" type="datetimeFigureOut">
              <a:rPr lang="nl-NL" smtClean="0"/>
              <a:t>14-1-2021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5" tIns="47852" rIns="95705" bIns="47852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5705" tIns="47852" rIns="95705" bIns="47852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443662"/>
            <a:ext cx="2951162" cy="497126"/>
          </a:xfrm>
          <a:prstGeom prst="rect">
            <a:avLst/>
          </a:prstGeom>
        </p:spPr>
        <p:txBody>
          <a:bodyPr vert="horz" lIns="95705" tIns="47852" rIns="95705" bIns="47852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7637" y="9443662"/>
            <a:ext cx="2951162" cy="497126"/>
          </a:xfrm>
          <a:prstGeom prst="rect">
            <a:avLst/>
          </a:prstGeom>
        </p:spPr>
        <p:txBody>
          <a:bodyPr vert="horz" lIns="95705" tIns="47852" rIns="95705" bIns="47852" rtlCol="0" anchor="b"/>
          <a:lstStyle>
            <a:lvl1pPr algn="r">
              <a:defRPr sz="1300"/>
            </a:lvl1pPr>
          </a:lstStyle>
          <a:p>
            <a:fld id="{E0DC48BB-3688-458B-BF8A-06D88BAF867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633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C48BB-3688-458B-BF8A-06D88BAF8674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036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C48BB-3688-458B-BF8A-06D88BAF8674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394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857250" y="4772025"/>
            <a:ext cx="3105150" cy="13128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Clr>
                <a:schemeClr val="tx2">
                  <a:lumMod val="75000"/>
                </a:schemeClr>
              </a:buClr>
              <a:buSzPct val="100000"/>
              <a:buFont typeface="Arial"/>
              <a:buNone/>
              <a:defRPr sz="1800" b="0" i="0" baseline="0">
                <a:solidFill>
                  <a:schemeClr val="bg1"/>
                </a:solidFill>
                <a:latin typeface="Arial"/>
                <a:cs typeface="Helvetica Neue"/>
              </a:defRPr>
            </a:lvl1pPr>
            <a:lvl2pPr marL="742950" indent="-285750" algn="l">
              <a:buClr>
                <a:schemeClr val="tx2">
                  <a:lumMod val="75000"/>
                </a:schemeClr>
              </a:buClr>
              <a:buFont typeface="Arial"/>
              <a:buChar char="•"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Helvetica Neue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noProof="0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03722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60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87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8413" y="190420"/>
            <a:ext cx="11136152" cy="48291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indent="0" algn="l">
              <a:lnSpc>
                <a:spcPts val="3400"/>
              </a:lnSpc>
              <a:defRPr sz="2400" b="1" i="0" baseline="0">
                <a:solidFill>
                  <a:srgbClr val="E27022"/>
                </a:solidFill>
                <a:latin typeface="Arial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328413" y="847899"/>
            <a:ext cx="11535174" cy="52370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Clr>
                <a:schemeClr val="tx2">
                  <a:lumMod val="75000"/>
                </a:schemeClr>
              </a:buClr>
              <a:buSzPct val="100000"/>
              <a:buFont typeface="Arial"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Helvetica Neue"/>
              </a:defRPr>
            </a:lvl1pPr>
            <a:lvl2pPr marL="742950" indent="-285750" algn="l">
              <a:buClr>
                <a:schemeClr val="tx2">
                  <a:lumMod val="75000"/>
                </a:schemeClr>
              </a:buClr>
              <a:buFont typeface="Arial"/>
              <a:buChar char="•"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Helvetica Neue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noProof="0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7544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8413" y="190420"/>
            <a:ext cx="11136152" cy="48291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indent="0" algn="l">
              <a:lnSpc>
                <a:spcPts val="3400"/>
              </a:lnSpc>
              <a:defRPr sz="2400" b="1" i="0" baseline="0">
                <a:solidFill>
                  <a:srgbClr val="E27022"/>
                </a:solidFill>
                <a:latin typeface="Arial"/>
              </a:defRPr>
            </a:lvl1pPr>
          </a:lstStyle>
          <a:p>
            <a:r>
              <a:rPr lang="nl-NL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7512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9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4" y="213720"/>
            <a:ext cx="11201077" cy="49244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lang="en-US" sz="2800" b="1" kern="1200" dirty="0">
                <a:solidFill>
                  <a:srgbClr val="E27022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21" y="981075"/>
            <a:ext cx="11184467" cy="51842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539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8413" y="190420"/>
            <a:ext cx="11136152" cy="48291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indent="0" algn="l">
              <a:lnSpc>
                <a:spcPts val="3400"/>
              </a:lnSpc>
              <a:defRPr sz="2400" b="1" i="0" baseline="0">
                <a:solidFill>
                  <a:srgbClr val="E27022"/>
                </a:solidFill>
                <a:latin typeface="Arial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328413" y="847899"/>
            <a:ext cx="11535174" cy="52370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Clr>
                <a:schemeClr val="tx2">
                  <a:lumMod val="75000"/>
                </a:schemeClr>
              </a:buClr>
              <a:buSzPct val="100000"/>
              <a:buFont typeface="Arial"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Helvetica Neue"/>
              </a:defRPr>
            </a:lvl1pPr>
            <a:lvl2pPr marL="742950" indent="-285750" algn="l">
              <a:buClr>
                <a:schemeClr val="tx2">
                  <a:lumMod val="75000"/>
                </a:schemeClr>
              </a:buClr>
              <a:buFont typeface="Arial"/>
              <a:buChar char="•"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Helvetica Neue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noProof="0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53414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8413" y="190420"/>
            <a:ext cx="11136152" cy="48291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indent="0" algn="l">
              <a:lnSpc>
                <a:spcPts val="3400"/>
              </a:lnSpc>
              <a:defRPr sz="2400" b="1" i="0" baseline="0">
                <a:solidFill>
                  <a:srgbClr val="E27022"/>
                </a:solidFill>
                <a:latin typeface="Arial"/>
              </a:defRPr>
            </a:lvl1pPr>
          </a:lstStyle>
          <a:p>
            <a:r>
              <a:rPr lang="nl-NL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0551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87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SI ppt_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6"/>
          <a:stretch/>
        </p:blipFill>
        <p:spPr>
          <a:xfrm>
            <a:off x="203196" y="425637"/>
            <a:ext cx="11739342" cy="583739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45" y="1145295"/>
            <a:ext cx="6660000" cy="333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445" y="4647133"/>
            <a:ext cx="6660000" cy="103046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31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SI ppt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7499"/>
            <a:ext cx="12192000" cy="43891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429755" y="6539988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BFF6A-ADDB-3849-A86F-A522606776EF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F0E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F0E0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490" y="10583"/>
            <a:ext cx="60851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3" descr="SI ppt_4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6"/>
          <a:stretch/>
        </p:blipFill>
        <p:spPr>
          <a:xfrm>
            <a:off x="203196" y="425637"/>
            <a:ext cx="11739342" cy="583739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091425"/>
            <a:ext cx="6789939" cy="340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01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SI ppt_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7499"/>
            <a:ext cx="12192000" cy="43891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429755" y="6539988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BFF6A-ADDB-3849-A86F-A522606776EF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F0E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F0E0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490" y="10583"/>
            <a:ext cx="60851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7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700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SI ppt_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7499"/>
            <a:ext cx="12192000" cy="43891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429755" y="6539988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fld id="{2E7BFF6A-ADDB-3849-A86F-A522606776EF}" type="slidenum">
              <a:rPr lang="nl-NL" sz="1000" smtClean="0">
                <a:solidFill>
                  <a:srgbClr val="0F0E0E"/>
                </a:solidFill>
                <a:latin typeface="Arial"/>
              </a:rPr>
              <a:pPr algn="r">
                <a:defRPr/>
              </a:pPr>
              <a:t>‹#›</a:t>
            </a:fld>
            <a:endParaRPr lang="nl-NL" sz="1000" dirty="0">
              <a:solidFill>
                <a:srgbClr val="0F0E0E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490" y="10583"/>
            <a:ext cx="60851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56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8" r:id="rId5"/>
    <p:sldLayoutId id="2147483699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57250" y="5048249"/>
            <a:ext cx="3105150" cy="1036667"/>
          </a:xfrm>
        </p:spPr>
        <p:txBody>
          <a:bodyPr>
            <a:normAutofit/>
          </a:bodyPr>
          <a:lstStyle/>
          <a:p>
            <a:r>
              <a:rPr lang="en-GB" sz="2800" b="1" dirty="0"/>
              <a:t>E-PLM 2.0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5042815" y="4557823"/>
            <a:ext cx="672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4.1: </a:t>
            </a:r>
            <a:r>
              <a:rPr lang="nl-N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Disruptive</a:t>
            </a:r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AR/VR </a:t>
            </a:r>
            <a:r>
              <a:rPr lang="en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case </a:t>
            </a:r>
            <a:r>
              <a:rPr lang="nl-NL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Demcon</a:t>
            </a:r>
            <a:endParaRPr lang="nl-N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Eindpresentatie</a:t>
            </a:r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68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5F52-ABE5-4522-B088-6DD9A9D8FE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– Lessons learned – Best practices details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BD8BF24-08AD-42B6-A024-EFBA04B17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98" y="794617"/>
            <a:ext cx="3396666" cy="65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-PLM_Demo_DEMCON-Nymus-3D_2020-12-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5055" y="1672286"/>
            <a:ext cx="7094682" cy="39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1D25-0C5C-434D-9047-E572DF052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Resultaten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F2FA6-B4A5-406F-A302-1F07208C02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00050" indent="-285750">
              <a:buFontTx/>
              <a:buChar char="-"/>
            </a:pPr>
            <a:r>
              <a:rPr lang="en-GB" dirty="0" smtClean="0"/>
              <a:t>VR </a:t>
            </a:r>
            <a:r>
              <a:rPr lang="en-GB" dirty="0"/>
              <a:t>training </a:t>
            </a:r>
            <a:r>
              <a:rPr lang="en-GB" dirty="0" err="1"/>
              <a:t>applicatie</a:t>
            </a:r>
            <a:r>
              <a:rPr lang="en-GB" dirty="0"/>
              <a:t> voor assemblage van de </a:t>
            </a:r>
            <a:r>
              <a:rPr lang="en-GB" dirty="0" err="1"/>
              <a:t>NanoCore</a:t>
            </a:r>
            <a:r>
              <a:rPr lang="en-GB" dirty="0"/>
              <a:t> (</a:t>
            </a:r>
            <a:r>
              <a:rPr lang="en-GB" dirty="0" err="1"/>
              <a:t>Macawi</a:t>
            </a:r>
            <a:r>
              <a:rPr lang="en-GB" dirty="0"/>
              <a:t> </a:t>
            </a:r>
            <a:r>
              <a:rPr lang="en-NL" dirty="0"/>
              <a:t>–</a:t>
            </a:r>
            <a:r>
              <a:rPr lang="en-GB" dirty="0"/>
              <a:t> </a:t>
            </a:r>
            <a:r>
              <a:rPr lang="en-GB" dirty="0" err="1"/>
              <a:t>Productie</a:t>
            </a:r>
            <a:r>
              <a:rPr lang="en-GB" dirty="0"/>
              <a:t>) </a:t>
            </a:r>
            <a:r>
              <a:rPr lang="en-GB" dirty="0" err="1"/>
              <a:t>gebouwd</a:t>
            </a:r>
            <a:r>
              <a:rPr lang="en-GB" dirty="0"/>
              <a:t>.</a:t>
            </a:r>
          </a:p>
          <a:p>
            <a:pPr marL="400050" indent="-285750">
              <a:buFontTx/>
              <a:buChar char="-"/>
            </a:pPr>
            <a:r>
              <a:rPr lang="en-GB" dirty="0"/>
              <a:t>29 </a:t>
            </a:r>
            <a:r>
              <a:rPr lang="en-GB" dirty="0" err="1"/>
              <a:t>Hoofdstukken</a:t>
            </a:r>
            <a:r>
              <a:rPr lang="en-GB" dirty="0"/>
              <a:t>, &gt;100 </a:t>
            </a:r>
            <a:r>
              <a:rPr lang="en-GB" dirty="0" err="1"/>
              <a:t>handelingen</a:t>
            </a:r>
            <a:endParaRPr lang="en-GB" dirty="0"/>
          </a:p>
          <a:p>
            <a:pPr marL="400050" indent="-285750">
              <a:buFontTx/>
              <a:buChar char="-"/>
            </a:pPr>
            <a:r>
              <a:rPr lang="en-GB" dirty="0" err="1" smtClean="0"/>
              <a:t>Gamificatie</a:t>
            </a:r>
            <a:r>
              <a:rPr lang="en-GB" dirty="0" smtClean="0"/>
              <a:t>: </a:t>
            </a:r>
            <a:r>
              <a:rPr lang="en-GB" dirty="0" err="1"/>
              <a:t>Veiligheid</a:t>
            </a:r>
            <a:r>
              <a:rPr lang="en-GB" dirty="0"/>
              <a:t> op de </a:t>
            </a:r>
            <a:r>
              <a:rPr lang="en-GB" dirty="0" err="1"/>
              <a:t>werkplek</a:t>
            </a:r>
            <a:endParaRPr lang="en-GB" dirty="0"/>
          </a:p>
          <a:p>
            <a:pPr marL="400050" indent="-285750">
              <a:buFontTx/>
              <a:buChar char="-"/>
            </a:pPr>
            <a:endParaRPr lang="en-GB" dirty="0" smtClean="0"/>
          </a:p>
          <a:p>
            <a:pPr marL="400050" indent="-285750">
              <a:buFontTx/>
              <a:buChar char="-"/>
            </a:pPr>
            <a:endParaRPr lang="en-GB" dirty="0"/>
          </a:p>
          <a:p>
            <a:pPr marL="400050" indent="-285750">
              <a:buFontTx/>
              <a:buChar char="-"/>
            </a:pPr>
            <a:endParaRPr lang="en-GB" dirty="0" smtClean="0"/>
          </a:p>
          <a:p>
            <a:pPr marL="400050" indent="-285750">
              <a:buFontTx/>
              <a:buChar char="-"/>
            </a:pPr>
            <a:endParaRPr lang="en-GB" dirty="0"/>
          </a:p>
          <a:p>
            <a:pPr marL="400050" indent="-285750">
              <a:buFontTx/>
              <a:buChar char="-"/>
            </a:pPr>
            <a:endParaRPr lang="en-GB" dirty="0" smtClean="0"/>
          </a:p>
          <a:p>
            <a:pPr marL="400050" indent="-285750">
              <a:buFontTx/>
              <a:buChar char="-"/>
            </a:pPr>
            <a:endParaRPr lang="en-GB" dirty="0"/>
          </a:p>
          <a:p>
            <a:pPr marL="400050" indent="-285750">
              <a:buFontTx/>
              <a:buChar char="-"/>
            </a:pPr>
            <a:endParaRPr lang="en-GB" dirty="0" smtClean="0"/>
          </a:p>
          <a:p>
            <a:pPr marL="400050" indent="-285750">
              <a:buFontTx/>
              <a:buChar char="-"/>
            </a:pPr>
            <a:endParaRPr lang="en-GB" dirty="0"/>
          </a:p>
          <a:p>
            <a:pPr marL="400050" indent="-285750">
              <a:buFontTx/>
              <a:buChar char="-"/>
            </a:pPr>
            <a:endParaRPr lang="en-GB" dirty="0"/>
          </a:p>
          <a:p>
            <a:pPr marL="400050" indent="-285750">
              <a:buFontTx/>
              <a:buChar char="-"/>
            </a:pPr>
            <a:r>
              <a:rPr lang="en-GB" dirty="0" err="1"/>
              <a:t>Testcase</a:t>
            </a:r>
            <a:r>
              <a:rPr lang="en-GB" dirty="0"/>
              <a:t> voor Nymus3D om </a:t>
            </a:r>
            <a:r>
              <a:rPr lang="en-GB" dirty="0" err="1"/>
              <a:t>een</a:t>
            </a:r>
            <a:r>
              <a:rPr lang="en-GB" dirty="0"/>
              <a:t> training in VR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 smtClean="0"/>
              <a:t>bouwen</a:t>
            </a:r>
            <a:endParaRPr lang="en-GB" dirty="0" smtClean="0"/>
          </a:p>
          <a:p>
            <a:pPr marL="400050" indent="-285750">
              <a:buFontTx/>
              <a:buChar char="-"/>
            </a:pPr>
            <a:r>
              <a:rPr lang="nl-NL" dirty="0"/>
              <a:t>Infrastructuur om VR trainingen op te </a:t>
            </a:r>
            <a:r>
              <a:rPr lang="nl-NL" dirty="0" smtClean="0"/>
              <a:t>zetten</a:t>
            </a:r>
            <a:endParaRPr lang="en-GB" dirty="0"/>
          </a:p>
          <a:p>
            <a:pPr marL="400050" indent="-285750">
              <a:buFontTx/>
              <a:buChar char="-"/>
            </a:pPr>
            <a:r>
              <a:rPr lang="en-GB" dirty="0"/>
              <a:t>In-Depth </a:t>
            </a:r>
            <a:r>
              <a:rPr lang="en-GB" dirty="0" err="1"/>
              <a:t>ervaring</a:t>
            </a:r>
            <a:r>
              <a:rPr lang="en-GB" dirty="0"/>
              <a:t> in </a:t>
            </a:r>
            <a:r>
              <a:rPr lang="en-GB" dirty="0" err="1"/>
              <a:t>opzetten</a:t>
            </a:r>
            <a:r>
              <a:rPr lang="en-GB" dirty="0"/>
              <a:t> VR in Unreal </a:t>
            </a:r>
            <a:r>
              <a:rPr lang="en-GB" dirty="0" smtClean="0"/>
              <a:t>Engine </a:t>
            </a:r>
            <a:r>
              <a:rPr lang="en-GB" dirty="0" err="1" smtClean="0"/>
              <a:t>voor</a:t>
            </a:r>
            <a:r>
              <a:rPr lang="en-GB" dirty="0" smtClean="0"/>
              <a:t> </a:t>
            </a:r>
            <a:r>
              <a:rPr lang="en-GB" dirty="0" err="1" smtClean="0"/>
              <a:t>leerdoeleinden</a:t>
            </a: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FD5347-222C-4265-8FFB-7FC2F2590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530" y="97292"/>
            <a:ext cx="2514476" cy="4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1" y="2312648"/>
            <a:ext cx="2586851" cy="1523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26" y="2312647"/>
            <a:ext cx="2573200" cy="1523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23" y="2312646"/>
            <a:ext cx="2580007" cy="152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1D25-0C5C-434D-9047-E572DF052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Lessons Learned &amp; best practices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F2FA6-B4A5-406F-A302-1F07208C02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14300"/>
            <a:r>
              <a:rPr lang="en-GB" dirty="0" smtClean="0"/>
              <a:t>Lessons </a:t>
            </a:r>
            <a:r>
              <a:rPr lang="en-GB" dirty="0"/>
              <a:t>Learned</a:t>
            </a:r>
          </a:p>
          <a:p>
            <a:pPr marL="400050" indent="-285750">
              <a:buFontTx/>
              <a:buChar char="-"/>
            </a:pPr>
            <a:r>
              <a:rPr lang="en-GB" dirty="0"/>
              <a:t>3D Model </a:t>
            </a:r>
            <a:r>
              <a:rPr lang="en-GB" dirty="0" err="1"/>
              <a:t>optimalisatie</a:t>
            </a:r>
            <a:r>
              <a:rPr lang="en-GB" dirty="0"/>
              <a:t> voor VR/Unreal Engine</a:t>
            </a:r>
          </a:p>
          <a:p>
            <a:pPr marL="400050" indent="-285750">
              <a:buFontTx/>
              <a:buChar char="-"/>
            </a:pPr>
            <a:r>
              <a:rPr lang="en-GB" dirty="0" err="1"/>
              <a:t>Opzetten</a:t>
            </a:r>
            <a:r>
              <a:rPr lang="en-GB" dirty="0"/>
              <a:t> van </a:t>
            </a:r>
            <a:r>
              <a:rPr lang="en-GB" dirty="0" err="1"/>
              <a:t>omvangrijk</a:t>
            </a:r>
            <a:r>
              <a:rPr lang="en-GB" dirty="0"/>
              <a:t> </a:t>
            </a:r>
            <a:r>
              <a:rPr lang="en-GB" dirty="0" err="1"/>
              <a:t>trainingsapplicatie</a:t>
            </a:r>
            <a:r>
              <a:rPr lang="en-GB" dirty="0"/>
              <a:t> (</a:t>
            </a:r>
            <a:r>
              <a:rPr lang="en-GB" dirty="0" err="1"/>
              <a:t>infrastructuur</a:t>
            </a:r>
            <a:r>
              <a:rPr lang="en-GB" dirty="0"/>
              <a:t>) </a:t>
            </a:r>
          </a:p>
          <a:p>
            <a:pPr marL="400050" indent="-285750">
              <a:buFontTx/>
              <a:buChar char="-"/>
            </a:pPr>
            <a:r>
              <a:rPr lang="en-GB" dirty="0" err="1"/>
              <a:t>Verdieping</a:t>
            </a:r>
            <a:r>
              <a:rPr lang="en-GB" dirty="0"/>
              <a:t> in software: Unreal Engine</a:t>
            </a:r>
          </a:p>
          <a:p>
            <a:pPr marL="400050" indent="-285750">
              <a:buFontTx/>
              <a:buChar char="-"/>
            </a:pPr>
            <a:r>
              <a:rPr lang="en-GB" dirty="0" err="1"/>
              <a:t>Inzicht</a:t>
            </a:r>
            <a:r>
              <a:rPr lang="en-GB" dirty="0"/>
              <a:t> in </a:t>
            </a:r>
            <a:r>
              <a:rPr lang="en-GB" dirty="0" err="1"/>
              <a:t>leerprocessen</a:t>
            </a:r>
            <a:r>
              <a:rPr lang="en-GB" dirty="0"/>
              <a:t> </a:t>
            </a:r>
            <a:r>
              <a:rPr lang="en-NL" dirty="0"/>
              <a:t>–</a:t>
            </a:r>
            <a:r>
              <a:rPr lang="en-GB" dirty="0"/>
              <a:t> Hoe </a:t>
            </a:r>
            <a:r>
              <a:rPr lang="en-GB" dirty="0" err="1"/>
              <a:t>ga</a:t>
            </a:r>
            <a:r>
              <a:rPr lang="en-GB" dirty="0"/>
              <a:t> je met trainees om? Hoe </a:t>
            </a:r>
            <a:r>
              <a:rPr lang="en-GB" dirty="0" err="1"/>
              <a:t>overdraag</a:t>
            </a:r>
            <a:r>
              <a:rPr lang="en-GB" dirty="0"/>
              <a:t> je </a:t>
            </a:r>
            <a:r>
              <a:rPr lang="en-GB" dirty="0" err="1" smtClean="0"/>
              <a:t>informatie</a:t>
            </a:r>
            <a:r>
              <a:rPr lang="en-GB" dirty="0" smtClean="0"/>
              <a:t> </a:t>
            </a:r>
            <a:r>
              <a:rPr lang="en-GB" dirty="0"/>
              <a:t>/ train je trainees op de </a:t>
            </a:r>
            <a:r>
              <a:rPr lang="en-GB" dirty="0" err="1"/>
              <a:t>beste</a:t>
            </a:r>
            <a:r>
              <a:rPr lang="en-GB" dirty="0"/>
              <a:t> </a:t>
            </a:r>
            <a:r>
              <a:rPr lang="en-GB" dirty="0" err="1"/>
              <a:t>manier</a:t>
            </a:r>
            <a:r>
              <a:rPr lang="en-GB" dirty="0"/>
              <a:t> in VR</a:t>
            </a:r>
            <a:r>
              <a:rPr lang="en-GB" dirty="0" smtClean="0"/>
              <a:t>?</a:t>
            </a:r>
          </a:p>
          <a:p>
            <a:pPr marL="400050" indent="-285750">
              <a:buFontTx/>
              <a:buChar char="-"/>
            </a:pPr>
            <a:r>
              <a:rPr lang="nl-NL" dirty="0"/>
              <a:t>Voorafgaand onderzoeken welke software het best geschikt is (technische eisen &amp; </a:t>
            </a:r>
            <a:r>
              <a:rPr lang="nl-NL" dirty="0" smtClean="0"/>
              <a:t>bedrijfseisen</a:t>
            </a:r>
            <a:r>
              <a:rPr lang="nl-NL" dirty="0"/>
              <a:t>)</a:t>
            </a:r>
          </a:p>
          <a:p>
            <a:pPr marL="400050" indent="-285750">
              <a:buFontTx/>
              <a:buChar char="-"/>
            </a:pPr>
            <a:r>
              <a:rPr lang="nl-NL" dirty="0"/>
              <a:t>Op </a:t>
            </a:r>
            <a:r>
              <a:rPr lang="nl-NL" dirty="0" smtClean="0"/>
              <a:t>de doelgroep </a:t>
            </a:r>
            <a:r>
              <a:rPr lang="nl-NL" dirty="0"/>
              <a:t>gericht de applicatie opbouwen</a:t>
            </a:r>
          </a:p>
          <a:p>
            <a:pPr marL="400050" indent="-285750">
              <a:buFontTx/>
              <a:buChar char="-"/>
            </a:pPr>
            <a:r>
              <a:rPr lang="nl-NL" dirty="0"/>
              <a:t>Onderzoek naar 3D model optimalisatie, technische omzet onderdelen/handelingen</a:t>
            </a:r>
          </a:p>
          <a:p>
            <a:pPr marL="114300"/>
            <a:endParaRPr lang="en-GB" dirty="0" smtClean="0"/>
          </a:p>
          <a:p>
            <a:pPr marL="114300"/>
            <a:endParaRPr lang="en-GB" dirty="0"/>
          </a:p>
          <a:p>
            <a:pPr marL="114300"/>
            <a:r>
              <a:rPr lang="en-GB" dirty="0" err="1"/>
              <a:t>Vervolgstappen</a:t>
            </a:r>
            <a:endParaRPr lang="en-GB" dirty="0"/>
          </a:p>
          <a:p>
            <a:pPr marL="400050" indent="-285750">
              <a:buFontTx/>
              <a:buChar char="-"/>
            </a:pPr>
            <a:r>
              <a:rPr lang="en-GB" dirty="0" err="1"/>
              <a:t>Testen</a:t>
            </a:r>
            <a:r>
              <a:rPr lang="en-GB" dirty="0"/>
              <a:t> met </a:t>
            </a:r>
            <a:r>
              <a:rPr lang="en-GB" dirty="0" err="1"/>
              <a:t>productie</a:t>
            </a:r>
            <a:endParaRPr lang="en-GB" dirty="0"/>
          </a:p>
          <a:p>
            <a:pPr marL="400050" indent="-285750">
              <a:buFontTx/>
              <a:buChar char="-"/>
            </a:pPr>
            <a:r>
              <a:rPr lang="en-GB" dirty="0" err="1"/>
              <a:t>Mogelijke</a:t>
            </a:r>
            <a:r>
              <a:rPr lang="en-GB" dirty="0"/>
              <a:t> </a:t>
            </a:r>
            <a:r>
              <a:rPr lang="en-GB" dirty="0" err="1"/>
              <a:t>uitbreiding</a:t>
            </a:r>
            <a:r>
              <a:rPr lang="en-GB" dirty="0"/>
              <a:t> VR </a:t>
            </a:r>
            <a:r>
              <a:rPr lang="en-GB" dirty="0" err="1"/>
              <a:t>tak</a:t>
            </a:r>
            <a:r>
              <a:rPr lang="en-GB" dirty="0"/>
              <a:t> </a:t>
            </a:r>
            <a:r>
              <a:rPr lang="en-GB" dirty="0" err="1"/>
              <a:t>binnen</a:t>
            </a:r>
            <a:r>
              <a:rPr lang="en-GB" dirty="0"/>
              <a:t> Nymus3D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A4C7963-1F26-4D4B-8A67-0C10171D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530" y="97292"/>
            <a:ext cx="2514476" cy="4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1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170</Words>
  <Application>Microsoft Office PowerPoint</Application>
  <PresentationFormat>Widescreen</PresentationFormat>
  <Paragraphs>36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Helvetica Neue</vt:lpstr>
      <vt:lpstr>Titel</vt:lpstr>
      <vt:lpstr>2_Aangepast ontwerp</vt:lpstr>
      <vt:lpstr>3_Aangepast ontwerp</vt:lpstr>
      <vt:lpstr>PowerPoint Presentation</vt:lpstr>
      <vt:lpstr>Resultaten – Lessons learned – Best practices details</vt:lpstr>
      <vt:lpstr>Resultaten</vt:lpstr>
      <vt:lpstr>Lessons Learned &amp; best practices</vt:lpstr>
    </vt:vector>
  </TitlesOfParts>
  <Company>inge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Inge de Wette</dc:creator>
  <cp:lastModifiedBy>Maaike Otten</cp:lastModifiedBy>
  <cp:revision>1026</cp:revision>
  <cp:lastPrinted>2019-12-11T13:52:54Z</cp:lastPrinted>
  <dcterms:created xsi:type="dcterms:W3CDTF">2014-02-24T12:38:34Z</dcterms:created>
  <dcterms:modified xsi:type="dcterms:W3CDTF">2021-01-14T16:07:10Z</dcterms:modified>
</cp:coreProperties>
</file>